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305" r:id="rId5"/>
    <p:sldId id="312" r:id="rId6"/>
    <p:sldId id="311" r:id="rId7"/>
    <p:sldId id="310" r:id="rId8"/>
    <p:sldId id="309" r:id="rId9"/>
    <p:sldId id="308" r:id="rId10"/>
    <p:sldId id="307" r:id="rId11"/>
    <p:sldId id="260" r:id="rId12"/>
    <p:sldId id="263" r:id="rId13"/>
    <p:sldId id="302" r:id="rId14"/>
    <p:sldId id="301" r:id="rId15"/>
    <p:sldId id="300" r:id="rId16"/>
    <p:sldId id="299" r:id="rId17"/>
    <p:sldId id="298" r:id="rId18"/>
    <p:sldId id="297" r:id="rId19"/>
    <p:sldId id="296" r:id="rId20"/>
    <p:sldId id="295" r:id="rId21"/>
    <p:sldId id="306" r:id="rId22"/>
    <p:sldId id="294" r:id="rId23"/>
    <p:sldId id="293" r:id="rId24"/>
    <p:sldId id="292" r:id="rId25"/>
    <p:sldId id="291" r:id="rId26"/>
    <p:sldId id="289" r:id="rId27"/>
    <p:sldId id="288" r:id="rId28"/>
    <p:sldId id="287" r:id="rId29"/>
    <p:sldId id="304" r:id="rId30"/>
    <p:sldId id="278" r:id="rId31"/>
    <p:sldId id="277" r:id="rId32"/>
    <p:sldId id="276" r:id="rId33"/>
    <p:sldId id="275" r:id="rId34"/>
    <p:sldId id="274" r:id="rId35"/>
    <p:sldId id="273" r:id="rId36"/>
    <p:sldId id="262" r:id="rId37"/>
    <p:sldId id="290" r:id="rId38"/>
    <p:sldId id="283"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88" d="100"/>
          <a:sy n="88"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D6EBC8-2D55-447F-A569-7F9A731CCB8E}"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185360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D6EBC8-2D55-447F-A569-7F9A731CCB8E}"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189354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D6EBC8-2D55-447F-A569-7F9A731CCB8E}"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404039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D6EBC8-2D55-447F-A569-7F9A731CCB8E}"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404460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ED6EBC8-2D55-447F-A569-7F9A731CCB8E}"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1627466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D6EBC8-2D55-447F-A569-7F9A731CCB8E}"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2638744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D6EBC8-2D55-447F-A569-7F9A731CCB8E}"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10681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D6EBC8-2D55-447F-A569-7F9A731CCB8E}"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314262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6EBC8-2D55-447F-A569-7F9A731CCB8E}"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110713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ED6EBC8-2D55-447F-A569-7F9A731CCB8E}"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612386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ED6EBC8-2D55-447F-A569-7F9A731CCB8E}"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C505AD-8AD8-46AA-8F2A-6772381A8302}" type="slidenum">
              <a:rPr lang="en-US" smtClean="0"/>
              <a:t>‹#›</a:t>
            </a:fld>
            <a:endParaRPr lang="en-US"/>
          </a:p>
        </p:txBody>
      </p:sp>
    </p:spTree>
    <p:extLst>
      <p:ext uri="{BB962C8B-B14F-4D97-AF65-F5344CB8AC3E}">
        <p14:creationId xmlns:p14="http://schemas.microsoft.com/office/powerpoint/2010/main" val="371292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6EBC8-2D55-447F-A569-7F9A731CCB8E}" type="datetimeFigureOut">
              <a:rPr lang="en-US" smtClean="0"/>
              <a:t>6/15/2020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505AD-8AD8-46AA-8F2A-6772381A8302}" type="slidenum">
              <a:rPr lang="en-US" smtClean="0"/>
              <a:t>‹#›</a:t>
            </a:fld>
            <a:endParaRPr lang="en-US"/>
          </a:p>
        </p:txBody>
      </p:sp>
    </p:spTree>
    <p:extLst>
      <p:ext uri="{BB962C8B-B14F-4D97-AF65-F5344CB8AC3E}">
        <p14:creationId xmlns:p14="http://schemas.microsoft.com/office/powerpoint/2010/main" val="69443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763" y="-202051"/>
            <a:ext cx="3422469" cy="3910150"/>
          </a:xfrm>
          <a:prstGeom prst="rect">
            <a:avLst/>
          </a:prstGeom>
        </p:spPr>
      </p:pic>
      <p:sp>
        <p:nvSpPr>
          <p:cNvPr id="6" name="TextBox 5"/>
          <p:cNvSpPr txBox="1"/>
          <p:nvPr/>
        </p:nvSpPr>
        <p:spPr>
          <a:xfrm>
            <a:off x="1867986" y="3323378"/>
            <a:ext cx="8456022" cy="769441"/>
          </a:xfrm>
          <a:prstGeom prst="rect">
            <a:avLst/>
          </a:prstGeom>
          <a:noFill/>
        </p:spPr>
        <p:txBody>
          <a:bodyPr wrap="square" rtlCol="0">
            <a:spAutoFit/>
          </a:bodyPr>
          <a:lstStyle/>
          <a:p>
            <a:pPr algn="ctr"/>
            <a:r>
              <a:rPr lang="en-US" sz="4400" b="1" u="sng" dirty="0" err="1" smtClean="0">
                <a:latin typeface="Arial" panose="020B0604020202020204" pitchFamily="34" charset="0"/>
                <a:cs typeface="Arial" panose="020B0604020202020204" pitchFamily="34" charset="0"/>
              </a:rPr>
              <a:t>Cleckhuddersfax</a:t>
            </a:r>
            <a:r>
              <a:rPr lang="en-US" sz="4400" b="1" u="sng" dirty="0" smtClean="0">
                <a:latin typeface="Arial" panose="020B0604020202020204" pitchFamily="34" charset="0"/>
                <a:cs typeface="Arial" panose="020B0604020202020204" pitchFamily="34" charset="0"/>
              </a:rPr>
              <a:t> Online Mart</a:t>
            </a:r>
            <a:endParaRPr lang="en-US" sz="4400" b="1" u="sng" dirty="0">
              <a:latin typeface="Arial" panose="020B0604020202020204" pitchFamily="34" charset="0"/>
              <a:cs typeface="Arial" panose="020B0604020202020204" pitchFamily="34" charset="0"/>
            </a:endParaRPr>
          </a:p>
        </p:txBody>
      </p:sp>
      <p:sp>
        <p:nvSpPr>
          <p:cNvPr id="7" name="TextBox 6"/>
          <p:cNvSpPr txBox="1"/>
          <p:nvPr/>
        </p:nvSpPr>
        <p:spPr>
          <a:xfrm>
            <a:off x="2425335" y="4759411"/>
            <a:ext cx="7341326" cy="523220"/>
          </a:xfrm>
          <a:prstGeom prst="rect">
            <a:avLst/>
          </a:prstGeom>
          <a:noFill/>
        </p:spPr>
        <p:txBody>
          <a:bodyPr wrap="square" rtlCol="0">
            <a:spAutoFit/>
          </a:bodyPr>
          <a:lstStyle/>
          <a:p>
            <a:pPr algn="ctr"/>
            <a:r>
              <a:rPr lang="en-US" sz="2800" b="1" u="sng" dirty="0" smtClean="0">
                <a:latin typeface="Arial" panose="020B0604020202020204" pitchFamily="34" charset="0"/>
                <a:cs typeface="Arial" panose="020B0604020202020204" pitchFamily="34" charset="0"/>
              </a:rPr>
              <a:t>Project Management (Team Default</a:t>
            </a:r>
            <a:r>
              <a:rPr lang="en-US" sz="2800" b="1" dirty="0" smtClean="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5206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7" name="Round Diagonal Corner Rectangle 6"/>
          <p:cNvSpPr/>
          <p:nvPr/>
        </p:nvSpPr>
        <p:spPr>
          <a:xfrm>
            <a:off x="852894" y="454211"/>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Belbin Analysis</a:t>
            </a:r>
            <a:endParaRPr lang="en-US" sz="2400" b="1" u="sng"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876" y="1500054"/>
            <a:ext cx="4393747" cy="46220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75" y="1500054"/>
            <a:ext cx="4393747" cy="4622072"/>
          </a:xfrm>
          <a:prstGeom prst="rect">
            <a:avLst/>
          </a:prstGeom>
        </p:spPr>
      </p:pic>
    </p:spTree>
    <p:extLst>
      <p:ext uri="{BB962C8B-B14F-4D97-AF65-F5344CB8AC3E}">
        <p14:creationId xmlns:p14="http://schemas.microsoft.com/office/powerpoint/2010/main" val="3501607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1915884" y="836023"/>
            <a:ext cx="2943499"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Methodology</a:t>
            </a:r>
            <a:endParaRPr lang="en-US" sz="2400" b="1" u="sng" dirty="0">
              <a:solidFill>
                <a:schemeClr val="tx1"/>
              </a:solidFill>
            </a:endParaRPr>
          </a:p>
        </p:txBody>
      </p:sp>
      <p:sp>
        <p:nvSpPr>
          <p:cNvPr id="2" name="TextBox 1"/>
          <p:cNvSpPr txBox="1"/>
          <p:nvPr/>
        </p:nvSpPr>
        <p:spPr>
          <a:xfrm>
            <a:off x="1915884" y="2090171"/>
            <a:ext cx="5085808" cy="2246769"/>
          </a:xfrm>
          <a:prstGeom prst="rect">
            <a:avLst/>
          </a:prstGeom>
          <a:noFill/>
        </p:spPr>
        <p:txBody>
          <a:bodyPr wrap="square" rtlCol="0">
            <a:spAutoFit/>
          </a:bodyPr>
          <a:lstStyle/>
          <a:p>
            <a:pPr marL="285750" indent="-285750">
              <a:buFont typeface="Wingdings" panose="05000000000000000000" pitchFamily="2" charset="2"/>
              <a:buChar char="§"/>
            </a:pPr>
            <a:r>
              <a:rPr lang="en-US" sz="2000" dirty="0" smtClean="0"/>
              <a:t>Oracle11g XE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smtClean="0"/>
              <a:t>XAMPP</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err="1" smtClean="0"/>
              <a:t>Vscode</a:t>
            </a:r>
            <a:endParaRPr lang="en-US" sz="2000" dirty="0" smtClean="0"/>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err="1" smtClean="0"/>
              <a:t>InstantClient</a:t>
            </a:r>
            <a:r>
              <a:rPr lang="en-US" sz="2000" dirty="0" smtClean="0"/>
              <a:t> 18.5</a:t>
            </a:r>
            <a:endParaRPr lang="en-US" sz="20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9269" y="4973867"/>
            <a:ext cx="2603863" cy="12300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7461" y="4903110"/>
            <a:ext cx="2830288" cy="13716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5884" y="4737121"/>
            <a:ext cx="2090057" cy="1703579"/>
          </a:xfrm>
          <a:prstGeom prst="rect">
            <a:avLst/>
          </a:prstGeom>
        </p:spPr>
      </p:pic>
    </p:spTree>
    <p:extLst>
      <p:ext uri="{BB962C8B-B14F-4D97-AF65-F5344CB8AC3E}">
        <p14:creationId xmlns:p14="http://schemas.microsoft.com/office/powerpoint/2010/main" val="3603425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1175656" y="426720"/>
            <a:ext cx="2943499"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Connecting Database</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177" y="1817913"/>
            <a:ext cx="7202532" cy="3222171"/>
          </a:xfrm>
          <a:prstGeom prst="rect">
            <a:avLst/>
          </a:prstGeom>
        </p:spPr>
      </p:pic>
    </p:spTree>
    <p:extLst>
      <p:ext uri="{BB962C8B-B14F-4D97-AF65-F5344CB8AC3E}">
        <p14:creationId xmlns:p14="http://schemas.microsoft.com/office/powerpoint/2010/main" val="78472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227362" y="377463"/>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Conceptual Design</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944" y="1442903"/>
            <a:ext cx="8500112" cy="4931605"/>
          </a:xfrm>
          <a:prstGeom prst="rect">
            <a:avLst/>
          </a:prstGeom>
        </p:spPr>
      </p:pic>
    </p:spTree>
    <p:extLst>
      <p:ext uri="{BB962C8B-B14F-4D97-AF65-F5344CB8AC3E}">
        <p14:creationId xmlns:p14="http://schemas.microsoft.com/office/powerpoint/2010/main" val="70866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22561" y="265279"/>
            <a:ext cx="4006490"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(Customer) Use case 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21" y="1306285"/>
            <a:ext cx="8699862" cy="4981303"/>
          </a:xfrm>
          <a:prstGeom prst="rect">
            <a:avLst/>
          </a:prstGeom>
        </p:spPr>
      </p:pic>
    </p:spTree>
    <p:extLst>
      <p:ext uri="{BB962C8B-B14F-4D97-AF65-F5344CB8AC3E}">
        <p14:creationId xmlns:p14="http://schemas.microsoft.com/office/powerpoint/2010/main" val="424261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053191" y="361074"/>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(Admin) Use case 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257" y="1541022"/>
            <a:ext cx="8482149" cy="4790109"/>
          </a:xfrm>
          <a:prstGeom prst="rect">
            <a:avLst/>
          </a:prstGeom>
        </p:spPr>
      </p:pic>
    </p:spTree>
    <p:extLst>
      <p:ext uri="{BB962C8B-B14F-4D97-AF65-F5344CB8AC3E}">
        <p14:creationId xmlns:p14="http://schemas.microsoft.com/office/powerpoint/2010/main" val="67214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122859" y="360766"/>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(Trader) Use case 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85" y="1409510"/>
            <a:ext cx="8432866" cy="4921621"/>
          </a:xfrm>
          <a:prstGeom prst="rect">
            <a:avLst/>
          </a:prstGeom>
        </p:spPr>
      </p:pic>
    </p:spTree>
    <p:extLst>
      <p:ext uri="{BB962C8B-B14F-4D97-AF65-F5344CB8AC3E}">
        <p14:creationId xmlns:p14="http://schemas.microsoft.com/office/powerpoint/2010/main" val="216254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009647" y="379666"/>
            <a:ext cx="4041323"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u="sng" dirty="0">
                <a:solidFill>
                  <a:schemeClr val="tx1"/>
                </a:solidFill>
              </a:rPr>
              <a:t>Entity Relationship 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006" y="1384663"/>
            <a:ext cx="8447314" cy="4998720"/>
          </a:xfrm>
          <a:prstGeom prst="rect">
            <a:avLst/>
          </a:prstGeom>
        </p:spPr>
      </p:pic>
    </p:spTree>
    <p:extLst>
      <p:ext uri="{BB962C8B-B14F-4D97-AF65-F5344CB8AC3E}">
        <p14:creationId xmlns:p14="http://schemas.microsoft.com/office/powerpoint/2010/main" val="3182961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088025" y="352364"/>
            <a:ext cx="5173439"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u="sng" dirty="0">
                <a:solidFill>
                  <a:schemeClr val="tx1"/>
                </a:solidFill>
              </a:rPr>
              <a:t>Extended Entity Relationship 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836" y="1277477"/>
            <a:ext cx="8443357" cy="4992693"/>
          </a:xfrm>
          <a:prstGeom prst="rect">
            <a:avLst/>
          </a:prstGeom>
        </p:spPr>
      </p:pic>
    </p:spTree>
    <p:extLst>
      <p:ext uri="{BB962C8B-B14F-4D97-AF65-F5344CB8AC3E}">
        <p14:creationId xmlns:p14="http://schemas.microsoft.com/office/powerpoint/2010/main" val="321926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5" y="387199"/>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u="sng" dirty="0">
                <a:solidFill>
                  <a:schemeClr val="tx1"/>
                </a:solidFill>
              </a:rPr>
              <a:t>Composite </a:t>
            </a:r>
            <a:r>
              <a:rPr lang="en-GB" sz="2400" b="1" u="sng" dirty="0" smtClean="0">
                <a:solidFill>
                  <a:schemeClr val="tx1"/>
                </a:solidFill>
              </a:rPr>
              <a:t>Diagram</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66" y="1367246"/>
            <a:ext cx="8604068" cy="4963884"/>
          </a:xfrm>
          <a:prstGeom prst="rect">
            <a:avLst/>
          </a:prstGeom>
        </p:spPr>
      </p:pic>
    </p:spTree>
    <p:extLst>
      <p:ext uri="{BB962C8B-B14F-4D97-AF65-F5344CB8AC3E}">
        <p14:creationId xmlns:p14="http://schemas.microsoft.com/office/powerpoint/2010/main" val="86121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1" name="Oval 10"/>
          <p:cNvSpPr/>
          <p:nvPr/>
        </p:nvSpPr>
        <p:spPr>
          <a:xfrm>
            <a:off x="3074124" y="1269271"/>
            <a:ext cx="5512526" cy="4319451"/>
          </a:xfrm>
          <a:prstGeom prst="ellipse">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426" y="1744633"/>
            <a:ext cx="3248297" cy="3368725"/>
          </a:xfrm>
          <a:prstGeom prst="rect">
            <a:avLst/>
          </a:prstGeom>
        </p:spPr>
      </p:pic>
      <p:sp>
        <p:nvSpPr>
          <p:cNvPr id="15" name="Oval 14"/>
          <p:cNvSpPr/>
          <p:nvPr/>
        </p:nvSpPr>
        <p:spPr>
          <a:xfrm>
            <a:off x="6511826" y="4286784"/>
            <a:ext cx="2107475" cy="1297578"/>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509649" y="4705965"/>
            <a:ext cx="2492837" cy="369332"/>
          </a:xfrm>
          <a:prstGeom prst="rect">
            <a:avLst/>
          </a:prstGeom>
          <a:noFill/>
        </p:spPr>
        <p:txBody>
          <a:bodyPr wrap="square" rtlCol="0">
            <a:spAutoFit/>
          </a:bodyPr>
          <a:lstStyle/>
          <a:p>
            <a:r>
              <a:rPr lang="en-US" u="sng" dirty="0" err="1" smtClean="0"/>
              <a:t>Phurbu</a:t>
            </a:r>
            <a:r>
              <a:rPr lang="en-US" u="sng" dirty="0" smtClean="0"/>
              <a:t> </a:t>
            </a:r>
            <a:r>
              <a:rPr lang="en-US" u="sng" dirty="0" err="1" smtClean="0"/>
              <a:t>Choden</a:t>
            </a:r>
            <a:r>
              <a:rPr lang="en-US" u="sng" dirty="0" smtClean="0"/>
              <a:t> Lama</a:t>
            </a:r>
            <a:endParaRPr lang="en-US" u="sng" dirty="0"/>
          </a:p>
        </p:txBody>
      </p:sp>
      <p:sp>
        <p:nvSpPr>
          <p:cNvPr id="25" name="Oval 24"/>
          <p:cNvSpPr/>
          <p:nvPr/>
        </p:nvSpPr>
        <p:spPr>
          <a:xfrm>
            <a:off x="6921135" y="2042820"/>
            <a:ext cx="2107475" cy="1297578"/>
          </a:xfrm>
          <a:prstGeom prst="ellipse">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4687383" y="745242"/>
            <a:ext cx="2107475" cy="1297578"/>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p:nvSpPr>
        <p:spPr>
          <a:xfrm>
            <a:off x="3251555" y="4286784"/>
            <a:ext cx="2107475" cy="129757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2226124" y="2042820"/>
            <a:ext cx="2107475" cy="129757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7329351" y="2435615"/>
            <a:ext cx="1336761" cy="400110"/>
          </a:xfrm>
          <a:prstGeom prst="rect">
            <a:avLst/>
          </a:prstGeom>
          <a:noFill/>
        </p:spPr>
        <p:txBody>
          <a:bodyPr wrap="square" rtlCol="0">
            <a:spAutoFit/>
          </a:bodyPr>
          <a:lstStyle/>
          <a:p>
            <a:r>
              <a:rPr lang="en-US" sz="2000" u="sng" dirty="0" err="1" smtClean="0"/>
              <a:t>Ayush</a:t>
            </a:r>
            <a:r>
              <a:rPr lang="en-US" sz="2000" u="sng" dirty="0" smtClean="0"/>
              <a:t> Pant</a:t>
            </a:r>
            <a:endParaRPr lang="en-US" sz="2000" u="sng" dirty="0"/>
          </a:p>
        </p:txBody>
      </p:sp>
      <p:sp>
        <p:nvSpPr>
          <p:cNvPr id="20" name="TextBox 19"/>
          <p:cNvSpPr txBox="1"/>
          <p:nvPr/>
        </p:nvSpPr>
        <p:spPr>
          <a:xfrm>
            <a:off x="3251555" y="4705965"/>
            <a:ext cx="2090057" cy="369332"/>
          </a:xfrm>
          <a:prstGeom prst="rect">
            <a:avLst/>
          </a:prstGeom>
          <a:noFill/>
        </p:spPr>
        <p:txBody>
          <a:bodyPr wrap="square" rtlCol="0">
            <a:spAutoFit/>
          </a:bodyPr>
          <a:lstStyle/>
          <a:p>
            <a:r>
              <a:rPr lang="en-US" u="sng" dirty="0" smtClean="0"/>
              <a:t>Mohammad Farhan</a:t>
            </a:r>
            <a:endParaRPr lang="en-US" u="sng" dirty="0"/>
          </a:p>
        </p:txBody>
      </p:sp>
      <p:sp>
        <p:nvSpPr>
          <p:cNvPr id="18" name="TextBox 17"/>
          <p:cNvSpPr txBox="1"/>
          <p:nvPr/>
        </p:nvSpPr>
        <p:spPr>
          <a:xfrm>
            <a:off x="2440573" y="2491554"/>
            <a:ext cx="1770026" cy="400110"/>
          </a:xfrm>
          <a:prstGeom prst="rect">
            <a:avLst/>
          </a:prstGeom>
          <a:noFill/>
        </p:spPr>
        <p:txBody>
          <a:bodyPr wrap="square" rtlCol="0">
            <a:spAutoFit/>
          </a:bodyPr>
          <a:lstStyle/>
          <a:p>
            <a:r>
              <a:rPr lang="en-US" sz="2000" u="sng" dirty="0" smtClean="0"/>
              <a:t>Anish </a:t>
            </a:r>
            <a:r>
              <a:rPr lang="en-US" sz="2000" u="sng" dirty="0" err="1" smtClean="0"/>
              <a:t>Ghimire</a:t>
            </a:r>
            <a:endParaRPr lang="en-US" sz="2000" u="sng" dirty="0"/>
          </a:p>
        </p:txBody>
      </p:sp>
      <p:sp>
        <p:nvSpPr>
          <p:cNvPr id="17" name="TextBox 16"/>
          <p:cNvSpPr txBox="1"/>
          <p:nvPr/>
        </p:nvSpPr>
        <p:spPr>
          <a:xfrm>
            <a:off x="4881154" y="1193976"/>
            <a:ext cx="1807018" cy="400110"/>
          </a:xfrm>
          <a:prstGeom prst="rect">
            <a:avLst/>
          </a:prstGeom>
          <a:noFill/>
        </p:spPr>
        <p:txBody>
          <a:bodyPr wrap="square" rtlCol="0">
            <a:spAutoFit/>
          </a:bodyPr>
          <a:lstStyle/>
          <a:p>
            <a:r>
              <a:rPr lang="en-US" sz="2000" u="sng" dirty="0" err="1" smtClean="0">
                <a:latin typeface="Arial" panose="020B0604020202020204" pitchFamily="34" charset="0"/>
                <a:cs typeface="Arial" panose="020B0604020202020204" pitchFamily="34" charset="0"/>
              </a:rPr>
              <a:t>Kritika</a:t>
            </a:r>
            <a:r>
              <a:rPr lang="en-US" sz="2000" u="sng" dirty="0" smtClean="0">
                <a:latin typeface="Arial" panose="020B0604020202020204" pitchFamily="34" charset="0"/>
                <a:cs typeface="Arial" panose="020B0604020202020204" pitchFamily="34" charset="0"/>
              </a:rPr>
              <a:t> </a:t>
            </a:r>
            <a:r>
              <a:rPr lang="en-US" sz="2000" u="sng" dirty="0" err="1" smtClean="0">
                <a:latin typeface="Arial" panose="020B0604020202020204" pitchFamily="34" charset="0"/>
                <a:cs typeface="Arial" panose="020B0604020202020204" pitchFamily="34" charset="0"/>
              </a:rPr>
              <a:t>Koirala</a:t>
            </a:r>
            <a:endParaRPr lang="en-US" sz="20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44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(Task Sheet)</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63" y="1086395"/>
            <a:ext cx="10367077" cy="5412379"/>
          </a:xfrm>
          <a:prstGeom prst="rect">
            <a:avLst/>
          </a:prstGeom>
        </p:spPr>
      </p:pic>
    </p:spTree>
    <p:extLst>
      <p:ext uri="{BB962C8B-B14F-4D97-AF65-F5344CB8AC3E}">
        <p14:creationId xmlns:p14="http://schemas.microsoft.com/office/powerpoint/2010/main" val="365297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(Task Sheet)</a:t>
            </a:r>
            <a:endParaRPr lang="en-US" sz="2400" b="1" u="sng"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4" y="1086395"/>
            <a:ext cx="10738764" cy="5434696"/>
          </a:xfrm>
          <a:prstGeom prst="rect">
            <a:avLst/>
          </a:prstGeom>
        </p:spPr>
      </p:pic>
    </p:spTree>
    <p:extLst>
      <p:ext uri="{BB962C8B-B14F-4D97-AF65-F5344CB8AC3E}">
        <p14:creationId xmlns:p14="http://schemas.microsoft.com/office/powerpoint/2010/main" val="1841443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8" name="Round Diagonal Corner Rectangle 7"/>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(Task Sheet)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4" y="1071154"/>
            <a:ext cx="10166268" cy="5448301"/>
          </a:xfrm>
          <a:prstGeom prst="rect">
            <a:avLst/>
          </a:prstGeom>
        </p:spPr>
      </p:pic>
    </p:spTree>
    <p:extLst>
      <p:ext uri="{BB962C8B-B14F-4D97-AF65-F5344CB8AC3E}">
        <p14:creationId xmlns:p14="http://schemas.microsoft.com/office/powerpoint/2010/main" val="4069433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Round Diagonal Corner Rectangle 5"/>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(Task Sheet)</a:t>
            </a:r>
            <a:endParaRPr lang="en-US" sz="2400" b="1" u="sng"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4" y="1071154"/>
            <a:ext cx="10255915" cy="5464088"/>
          </a:xfrm>
          <a:prstGeom prst="rect">
            <a:avLst/>
          </a:prstGeom>
        </p:spPr>
      </p:pic>
    </p:spTree>
    <p:extLst>
      <p:ext uri="{BB962C8B-B14F-4D97-AF65-F5344CB8AC3E}">
        <p14:creationId xmlns:p14="http://schemas.microsoft.com/office/powerpoint/2010/main" val="169904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Round Diagonal Corner Rectangle 5"/>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154"/>
            <a:ext cx="12192000" cy="5468983"/>
          </a:xfrm>
          <a:prstGeom prst="rect">
            <a:avLst/>
          </a:prstGeom>
        </p:spPr>
      </p:pic>
    </p:spTree>
    <p:extLst>
      <p:ext uri="{BB962C8B-B14F-4D97-AF65-F5344CB8AC3E}">
        <p14:creationId xmlns:p14="http://schemas.microsoft.com/office/powerpoint/2010/main" val="188850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Round Diagonal Corner Rectangle 5"/>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154"/>
            <a:ext cx="12192000" cy="5477692"/>
          </a:xfrm>
          <a:prstGeom prst="rect">
            <a:avLst/>
          </a:prstGeom>
        </p:spPr>
      </p:pic>
    </p:spTree>
    <p:extLst>
      <p:ext uri="{BB962C8B-B14F-4D97-AF65-F5344CB8AC3E}">
        <p14:creationId xmlns:p14="http://schemas.microsoft.com/office/powerpoint/2010/main" val="397069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6" name="Round Diagonal Corner Rectangle 5"/>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154"/>
            <a:ext cx="12192000" cy="5564777"/>
          </a:xfrm>
          <a:prstGeom prst="rect">
            <a:avLst/>
          </a:prstGeom>
        </p:spPr>
      </p:pic>
    </p:spTree>
    <p:extLst>
      <p:ext uri="{BB962C8B-B14F-4D97-AF65-F5344CB8AC3E}">
        <p14:creationId xmlns:p14="http://schemas.microsoft.com/office/powerpoint/2010/main" val="3055083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154"/>
            <a:ext cx="12192000" cy="5468983"/>
          </a:xfrm>
          <a:prstGeom prst="rect">
            <a:avLst/>
          </a:prstGeom>
        </p:spPr>
      </p:pic>
    </p:spTree>
    <p:extLst>
      <p:ext uri="{BB962C8B-B14F-4D97-AF65-F5344CB8AC3E}">
        <p14:creationId xmlns:p14="http://schemas.microsoft.com/office/powerpoint/2010/main" val="363760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1154"/>
            <a:ext cx="12192000" cy="5477692"/>
          </a:xfrm>
          <a:prstGeom prst="rect">
            <a:avLst/>
          </a:prstGeom>
        </p:spPr>
      </p:pic>
    </p:spTree>
    <p:extLst>
      <p:ext uri="{BB962C8B-B14F-4D97-AF65-F5344CB8AC3E}">
        <p14:creationId xmlns:p14="http://schemas.microsoft.com/office/powerpoint/2010/main" val="1731496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905144" y="191588"/>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(Gantt Chart)</a:t>
            </a:r>
            <a:endParaRPr lang="en-US" sz="2400"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504"/>
            <a:ext cx="12192000" cy="4381821"/>
          </a:xfrm>
          <a:prstGeom prst="rect">
            <a:avLst/>
          </a:prstGeom>
        </p:spPr>
      </p:pic>
    </p:spTree>
    <p:extLst>
      <p:ext uri="{BB962C8B-B14F-4D97-AF65-F5344CB8AC3E}">
        <p14:creationId xmlns:p14="http://schemas.microsoft.com/office/powerpoint/2010/main" val="164258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Round Diagonal Corner Rectangle 1"/>
          <p:cNvSpPr/>
          <p:nvPr/>
        </p:nvSpPr>
        <p:spPr>
          <a:xfrm>
            <a:off x="2029096" y="589503"/>
            <a:ext cx="3378926"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err="1" smtClean="0">
                <a:solidFill>
                  <a:schemeClr val="tx1"/>
                </a:solidFill>
              </a:rPr>
              <a:t>Wip</a:t>
            </a:r>
            <a:r>
              <a:rPr lang="en-US" sz="2000" b="1" u="sng" dirty="0" smtClean="0">
                <a:solidFill>
                  <a:schemeClr val="tx1"/>
                </a:solidFill>
              </a:rPr>
              <a:t> Presentation Summary</a:t>
            </a:r>
            <a:endParaRPr lang="en-US" sz="2000" b="1" u="sng" dirty="0">
              <a:solidFill>
                <a:schemeClr val="tx1"/>
              </a:solidFill>
            </a:endParaRPr>
          </a:p>
        </p:txBody>
      </p:sp>
      <p:sp>
        <p:nvSpPr>
          <p:cNvPr id="5" name="TextBox 4"/>
          <p:cNvSpPr txBox="1"/>
          <p:nvPr/>
        </p:nvSpPr>
        <p:spPr>
          <a:xfrm>
            <a:off x="2029096" y="1997838"/>
            <a:ext cx="5991498" cy="2862322"/>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cs typeface="Arial" panose="020B0604020202020204" pitchFamily="34" charset="0"/>
              </a:rPr>
              <a:t>Project Charter</a:t>
            </a:r>
          </a:p>
          <a:p>
            <a:pPr marL="342900" indent="-342900">
              <a:buFont typeface="Wingdings" panose="05000000000000000000" pitchFamily="2" charset="2"/>
              <a:buChar char="§"/>
            </a:pPr>
            <a:endParaRPr lang="en-US" sz="2000" dirty="0" smtClean="0">
              <a:cs typeface="Arial" panose="020B0604020202020204" pitchFamily="34" charset="0"/>
            </a:endParaRPr>
          </a:p>
          <a:p>
            <a:pPr marL="342900" indent="-342900">
              <a:buFont typeface="Wingdings" panose="05000000000000000000" pitchFamily="2" charset="2"/>
              <a:buChar char="§"/>
            </a:pPr>
            <a:r>
              <a:rPr lang="en-US" sz="2000" dirty="0" smtClean="0">
                <a:cs typeface="Arial" panose="020B0604020202020204" pitchFamily="34" charset="0"/>
              </a:rPr>
              <a:t>Project Contract</a:t>
            </a:r>
          </a:p>
          <a:p>
            <a:pPr marL="342900" indent="-342900">
              <a:buFont typeface="Wingdings" panose="05000000000000000000" pitchFamily="2" charset="2"/>
              <a:buChar char="§"/>
            </a:pPr>
            <a:endParaRPr lang="en-US" sz="2000" dirty="0" smtClean="0">
              <a:cs typeface="Arial" panose="020B0604020202020204" pitchFamily="34" charset="0"/>
            </a:endParaRPr>
          </a:p>
          <a:p>
            <a:pPr marL="342900" indent="-342900">
              <a:buFont typeface="Wingdings" panose="05000000000000000000" pitchFamily="2" charset="2"/>
              <a:buChar char="§"/>
            </a:pPr>
            <a:r>
              <a:rPr lang="en-US" sz="2000" dirty="0" smtClean="0">
                <a:cs typeface="Arial" panose="020B0604020202020204" pitchFamily="34" charset="0"/>
              </a:rPr>
              <a:t>Belbin Analysis</a:t>
            </a:r>
          </a:p>
          <a:p>
            <a:pPr marL="342900" indent="-342900">
              <a:buFont typeface="Wingdings" panose="05000000000000000000" pitchFamily="2" charset="2"/>
              <a:buChar char="§"/>
            </a:pPr>
            <a:endParaRPr lang="en-US" sz="2000" dirty="0" smtClean="0">
              <a:cs typeface="Arial" panose="020B0604020202020204" pitchFamily="34" charset="0"/>
            </a:endParaRPr>
          </a:p>
          <a:p>
            <a:pPr marL="342900" indent="-342900">
              <a:buFont typeface="Wingdings" panose="05000000000000000000" pitchFamily="2" charset="2"/>
              <a:buChar char="§"/>
            </a:pPr>
            <a:r>
              <a:rPr lang="en-US" sz="2000" dirty="0" smtClean="0">
                <a:cs typeface="Arial" panose="020B0604020202020204" pitchFamily="34" charset="0"/>
              </a:rPr>
              <a:t>Requirement</a:t>
            </a:r>
          </a:p>
          <a:p>
            <a:pPr marL="342900" indent="-342900">
              <a:buFont typeface="Wingdings" panose="05000000000000000000" pitchFamily="2" charset="2"/>
              <a:buChar char="§"/>
            </a:pPr>
            <a:endParaRPr lang="en-US" sz="2000" dirty="0" smtClean="0">
              <a:cs typeface="Arial" panose="020B0604020202020204" pitchFamily="34" charset="0"/>
            </a:endParaRPr>
          </a:p>
          <a:p>
            <a:pPr marL="342900" indent="-342900">
              <a:buFont typeface="Wingdings" panose="05000000000000000000" pitchFamily="2" charset="2"/>
              <a:buChar char="§"/>
            </a:pPr>
            <a:r>
              <a:rPr lang="en-US" sz="2000" dirty="0" smtClean="0">
                <a:cs typeface="Arial" panose="020B0604020202020204" pitchFamily="34" charset="0"/>
              </a:rPr>
              <a:t>MS-Project</a:t>
            </a:r>
            <a:endParaRPr lang="en-US" sz="2000" dirty="0">
              <a:cs typeface="Arial" panose="020B0604020202020204" pitchFamily="34" charset="0"/>
            </a:endParaRPr>
          </a:p>
        </p:txBody>
      </p:sp>
      <p:sp>
        <p:nvSpPr>
          <p:cNvPr id="6" name="Rectangle 5"/>
          <p:cNvSpPr/>
          <p:nvPr/>
        </p:nvSpPr>
        <p:spPr>
          <a:xfrm>
            <a:off x="6309359" y="4497859"/>
            <a:ext cx="3422469" cy="7246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Implementation and Coding</a:t>
            </a:r>
          </a:p>
        </p:txBody>
      </p:sp>
    </p:spTree>
    <p:extLst>
      <p:ext uri="{BB962C8B-B14F-4D97-AF65-F5344CB8AC3E}">
        <p14:creationId xmlns:p14="http://schemas.microsoft.com/office/powerpoint/2010/main" val="2663698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896435" y="296125"/>
            <a:ext cx="3858445"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MS-Project (Resource Sheet)</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869" y="1352056"/>
            <a:ext cx="9771017" cy="5137989"/>
          </a:xfrm>
          <a:prstGeom prst="rect">
            <a:avLst/>
          </a:prstGeom>
        </p:spPr>
      </p:pic>
    </p:spTree>
    <p:extLst>
      <p:ext uri="{BB962C8B-B14F-4D97-AF65-F5344CB8AC3E}">
        <p14:creationId xmlns:p14="http://schemas.microsoft.com/office/powerpoint/2010/main" val="3765177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635179" y="202336"/>
            <a:ext cx="4859929"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Calendar </a:t>
            </a:r>
            <a:r>
              <a:rPr lang="en-GB" sz="2400" u="sng" dirty="0">
                <a:solidFill>
                  <a:schemeClr val="tx1"/>
                </a:solidFill>
              </a:rPr>
              <a:t>– February/March 2020</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28" y="1092650"/>
            <a:ext cx="10406743" cy="5560699"/>
          </a:xfrm>
          <a:prstGeom prst="rect">
            <a:avLst/>
          </a:prstGeom>
        </p:spPr>
      </p:pic>
    </p:spTree>
    <p:extLst>
      <p:ext uri="{BB962C8B-B14F-4D97-AF65-F5344CB8AC3E}">
        <p14:creationId xmlns:p14="http://schemas.microsoft.com/office/powerpoint/2010/main" val="530278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617762" y="213173"/>
            <a:ext cx="4198078"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Calendar </a:t>
            </a:r>
            <a:r>
              <a:rPr lang="en-GB" sz="2400" u="sng" dirty="0">
                <a:solidFill>
                  <a:schemeClr val="tx1"/>
                </a:solidFill>
              </a:rPr>
              <a:t>–  March/April 2020</a:t>
            </a:r>
            <a:endParaRPr lang="en-US" sz="24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61" y="1114324"/>
            <a:ext cx="10938513" cy="5469356"/>
          </a:xfrm>
          <a:prstGeom prst="rect">
            <a:avLst/>
          </a:prstGeom>
        </p:spPr>
      </p:pic>
    </p:spTree>
    <p:extLst>
      <p:ext uri="{BB962C8B-B14F-4D97-AF65-F5344CB8AC3E}">
        <p14:creationId xmlns:p14="http://schemas.microsoft.com/office/powerpoint/2010/main" val="225168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96139" y="239153"/>
            <a:ext cx="4198078"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Calendar </a:t>
            </a:r>
            <a:r>
              <a:rPr lang="en-GB" sz="2400" u="sng" dirty="0">
                <a:solidFill>
                  <a:schemeClr val="tx1"/>
                </a:solidFill>
              </a:rPr>
              <a:t>–  </a:t>
            </a:r>
            <a:r>
              <a:rPr lang="en-GB" sz="2400" u="sng" dirty="0" smtClean="0">
                <a:solidFill>
                  <a:schemeClr val="tx1"/>
                </a:solidFill>
              </a:rPr>
              <a:t>April/May </a:t>
            </a:r>
            <a:r>
              <a:rPr lang="en-GB" sz="2400" u="sng" dirty="0">
                <a:solidFill>
                  <a:schemeClr val="tx1"/>
                </a:solidFill>
              </a:rPr>
              <a:t>2020</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39" y="1058402"/>
            <a:ext cx="10929804" cy="5560112"/>
          </a:xfrm>
          <a:prstGeom prst="rect">
            <a:avLst/>
          </a:prstGeom>
        </p:spPr>
      </p:pic>
    </p:spTree>
    <p:extLst>
      <p:ext uri="{BB962C8B-B14F-4D97-AF65-F5344CB8AC3E}">
        <p14:creationId xmlns:p14="http://schemas.microsoft.com/office/powerpoint/2010/main" val="3787749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704848" y="195610"/>
            <a:ext cx="4198078"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Calendar </a:t>
            </a:r>
            <a:r>
              <a:rPr lang="en-GB" sz="2400" u="sng" dirty="0">
                <a:solidFill>
                  <a:schemeClr val="tx1"/>
                </a:solidFill>
              </a:rPr>
              <a:t>–  </a:t>
            </a:r>
            <a:r>
              <a:rPr lang="en-GB" sz="2400" u="sng" dirty="0" smtClean="0">
                <a:solidFill>
                  <a:schemeClr val="tx1"/>
                </a:solidFill>
              </a:rPr>
              <a:t>May/June </a:t>
            </a:r>
            <a:r>
              <a:rPr lang="en-GB" sz="2400" u="sng" dirty="0">
                <a:solidFill>
                  <a:schemeClr val="tx1"/>
                </a:solidFill>
              </a:rPr>
              <a:t>2020</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48" y="1079197"/>
            <a:ext cx="10825301" cy="5460939"/>
          </a:xfrm>
          <a:prstGeom prst="rect">
            <a:avLst/>
          </a:prstGeom>
        </p:spPr>
      </p:pic>
    </p:spTree>
    <p:extLst>
      <p:ext uri="{BB962C8B-B14F-4D97-AF65-F5344CB8AC3E}">
        <p14:creationId xmlns:p14="http://schemas.microsoft.com/office/powerpoint/2010/main" val="3764145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591636" y="149580"/>
            <a:ext cx="4198078"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Calendar </a:t>
            </a:r>
            <a:r>
              <a:rPr lang="en-GB" sz="2400" u="sng" dirty="0">
                <a:solidFill>
                  <a:schemeClr val="tx1"/>
                </a:solidFill>
              </a:rPr>
              <a:t>–  </a:t>
            </a:r>
            <a:r>
              <a:rPr lang="en-GB" sz="2400" u="sng" dirty="0" smtClean="0">
                <a:solidFill>
                  <a:schemeClr val="tx1"/>
                </a:solidFill>
              </a:rPr>
              <a:t>June </a:t>
            </a:r>
            <a:r>
              <a:rPr lang="en-GB" sz="2400" u="sng" dirty="0">
                <a:solidFill>
                  <a:schemeClr val="tx1"/>
                </a:solidFill>
              </a:rPr>
              <a:t>2020</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36" y="987137"/>
            <a:ext cx="10894970" cy="5613959"/>
          </a:xfrm>
          <a:prstGeom prst="rect">
            <a:avLst/>
          </a:prstGeom>
        </p:spPr>
      </p:pic>
    </p:spTree>
    <p:extLst>
      <p:ext uri="{BB962C8B-B14F-4D97-AF65-F5344CB8AC3E}">
        <p14:creationId xmlns:p14="http://schemas.microsoft.com/office/powerpoint/2010/main" val="1031405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Google Shape;96;p18"/>
          <p:cNvSpPr/>
          <p:nvPr/>
        </p:nvSpPr>
        <p:spPr>
          <a:xfrm>
            <a:off x="925220" y="2140542"/>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Home</a:t>
            </a:r>
            <a:endParaRPr/>
          </a:p>
        </p:txBody>
      </p:sp>
      <p:sp>
        <p:nvSpPr>
          <p:cNvPr id="6" name="Google Shape;97;p18"/>
          <p:cNvSpPr/>
          <p:nvPr/>
        </p:nvSpPr>
        <p:spPr>
          <a:xfrm>
            <a:off x="3018959" y="3339202"/>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Offer/ Product</a:t>
            </a:r>
            <a:endParaRPr/>
          </a:p>
        </p:txBody>
      </p:sp>
      <p:sp>
        <p:nvSpPr>
          <p:cNvPr id="7" name="Google Shape;98;p18"/>
          <p:cNvSpPr/>
          <p:nvPr/>
        </p:nvSpPr>
        <p:spPr>
          <a:xfrm>
            <a:off x="5174459" y="2145435"/>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Search</a:t>
            </a:r>
            <a:endParaRPr/>
          </a:p>
        </p:txBody>
      </p:sp>
      <p:sp>
        <p:nvSpPr>
          <p:cNvPr id="8" name="Google Shape;99;p18"/>
          <p:cNvSpPr/>
          <p:nvPr/>
        </p:nvSpPr>
        <p:spPr>
          <a:xfrm>
            <a:off x="1863088" y="4532969"/>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GB"/>
              <a:t>Login/Register</a:t>
            </a:r>
            <a:endParaRPr lang="en-GB" dirty="0"/>
          </a:p>
        </p:txBody>
      </p:sp>
      <p:sp>
        <p:nvSpPr>
          <p:cNvPr id="9" name="Google Shape;100;p18"/>
          <p:cNvSpPr/>
          <p:nvPr/>
        </p:nvSpPr>
        <p:spPr>
          <a:xfrm>
            <a:off x="4875199" y="5223244"/>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GB"/>
              <a:t>Add To Cart</a:t>
            </a:r>
            <a:endParaRPr lang="en-GB" dirty="0"/>
          </a:p>
        </p:txBody>
      </p:sp>
      <p:sp>
        <p:nvSpPr>
          <p:cNvPr id="10" name="Google Shape;101;p18"/>
          <p:cNvSpPr/>
          <p:nvPr/>
        </p:nvSpPr>
        <p:spPr>
          <a:xfrm>
            <a:off x="7837065" y="3917615"/>
            <a:ext cx="2155500" cy="638400"/>
          </a:xfrm>
          <a:prstGeom prst="rect">
            <a:avLst/>
          </a:prstGeom>
          <a:solidFill>
            <a:schemeClr val="accent4">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Check Out</a:t>
            </a:r>
            <a:endParaRPr/>
          </a:p>
        </p:txBody>
      </p:sp>
      <p:cxnSp>
        <p:nvCxnSpPr>
          <p:cNvPr id="11" name="Google Shape;102;p18"/>
          <p:cNvCxnSpPr>
            <a:stCxn id="5" idx="3"/>
            <a:endCxn id="7" idx="1"/>
          </p:cNvCxnSpPr>
          <p:nvPr/>
        </p:nvCxnSpPr>
        <p:spPr>
          <a:xfrm>
            <a:off x="3080720" y="2459742"/>
            <a:ext cx="2093739" cy="4893"/>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103;p18"/>
          <p:cNvCxnSpPr>
            <a:stCxn id="8" idx="3"/>
            <a:endCxn id="9" idx="1"/>
          </p:cNvCxnSpPr>
          <p:nvPr/>
        </p:nvCxnSpPr>
        <p:spPr>
          <a:xfrm>
            <a:off x="4018588" y="4852169"/>
            <a:ext cx="856611" cy="690275"/>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04;p18"/>
          <p:cNvCxnSpPr>
            <a:stCxn id="9" idx="3"/>
            <a:endCxn id="10" idx="2"/>
          </p:cNvCxnSpPr>
          <p:nvPr/>
        </p:nvCxnSpPr>
        <p:spPr>
          <a:xfrm flipV="1">
            <a:off x="7030699" y="4556015"/>
            <a:ext cx="1884116" cy="986429"/>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105;p18"/>
          <p:cNvCxnSpPr>
            <a:stCxn id="6" idx="2"/>
            <a:endCxn id="8" idx="0"/>
          </p:cNvCxnSpPr>
          <p:nvPr/>
        </p:nvCxnSpPr>
        <p:spPr>
          <a:xfrm flipH="1">
            <a:off x="2940838" y="3977602"/>
            <a:ext cx="1155871" cy="555367"/>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06;p18"/>
          <p:cNvCxnSpPr>
            <a:endCxn id="6" idx="0"/>
          </p:cNvCxnSpPr>
          <p:nvPr/>
        </p:nvCxnSpPr>
        <p:spPr>
          <a:xfrm>
            <a:off x="2673531" y="2778942"/>
            <a:ext cx="1423178" cy="560260"/>
          </a:xfrm>
          <a:prstGeom prst="straightConnector1">
            <a:avLst/>
          </a:prstGeom>
          <a:noFill/>
          <a:ln w="9525" cap="flat" cmpd="sng">
            <a:solidFill>
              <a:schemeClr val="dk2"/>
            </a:solidFill>
            <a:prstDash val="solid"/>
            <a:round/>
            <a:headEnd type="none" w="med" len="med"/>
            <a:tailEnd type="none" w="med" len="med"/>
          </a:ln>
        </p:spPr>
      </p:cxnSp>
      <p:sp>
        <p:nvSpPr>
          <p:cNvPr id="25" name="Round Diagonal Corner Rectangle 24"/>
          <p:cNvSpPr/>
          <p:nvPr/>
        </p:nvSpPr>
        <p:spPr>
          <a:xfrm>
            <a:off x="1863088" y="509119"/>
            <a:ext cx="3649438"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Webpage (User/Customer)</a:t>
            </a:r>
            <a:endParaRPr lang="en-US" sz="2400" b="1" u="sng" dirty="0">
              <a:solidFill>
                <a:schemeClr val="tx1"/>
              </a:solidFill>
            </a:endParaRPr>
          </a:p>
        </p:txBody>
      </p:sp>
    </p:spTree>
    <p:extLst>
      <p:ext uri="{BB962C8B-B14F-4D97-AF65-F5344CB8AC3E}">
        <p14:creationId xmlns:p14="http://schemas.microsoft.com/office/powerpoint/2010/main" val="419670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1863088" y="509119"/>
            <a:ext cx="3561807" cy="687977"/>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Webpage (Trader)</a:t>
            </a:r>
            <a:endParaRPr lang="en-US" sz="2400" b="1" u="sng" dirty="0">
              <a:solidFill>
                <a:schemeClr val="tx1"/>
              </a:solidFill>
            </a:endParaRPr>
          </a:p>
        </p:txBody>
      </p:sp>
      <p:sp>
        <p:nvSpPr>
          <p:cNvPr id="5" name="Google Shape;197;p33"/>
          <p:cNvSpPr/>
          <p:nvPr/>
        </p:nvSpPr>
        <p:spPr>
          <a:xfrm>
            <a:off x="1863088" y="1944210"/>
            <a:ext cx="2155500" cy="638400"/>
          </a:xfrm>
          <a:prstGeom prst="rect">
            <a:avLst/>
          </a:prstGeom>
          <a:solidFill>
            <a:schemeClr val="accent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Dashboard</a:t>
            </a:r>
            <a:endParaRPr dirty="0"/>
          </a:p>
        </p:txBody>
      </p:sp>
      <p:sp>
        <p:nvSpPr>
          <p:cNvPr id="6" name="Google Shape;198;p33"/>
          <p:cNvSpPr/>
          <p:nvPr/>
        </p:nvSpPr>
        <p:spPr>
          <a:xfrm>
            <a:off x="4812918" y="3428999"/>
            <a:ext cx="2155500" cy="638400"/>
          </a:xfrm>
          <a:prstGeom prst="rect">
            <a:avLst/>
          </a:prstGeom>
          <a:solidFill>
            <a:schemeClr val="accent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Add Product</a:t>
            </a:r>
            <a:endParaRPr/>
          </a:p>
        </p:txBody>
      </p:sp>
      <p:sp>
        <p:nvSpPr>
          <p:cNvPr id="7" name="Google Shape;199;p33"/>
          <p:cNvSpPr/>
          <p:nvPr/>
        </p:nvSpPr>
        <p:spPr>
          <a:xfrm>
            <a:off x="6290257" y="1944210"/>
            <a:ext cx="2155500" cy="638400"/>
          </a:xfrm>
          <a:prstGeom prst="rect">
            <a:avLst/>
          </a:prstGeom>
          <a:solidFill>
            <a:schemeClr val="accent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Add Shop</a:t>
            </a:r>
            <a:endParaRPr/>
          </a:p>
        </p:txBody>
      </p:sp>
      <p:sp>
        <p:nvSpPr>
          <p:cNvPr id="8" name="Google Shape;200;p33"/>
          <p:cNvSpPr/>
          <p:nvPr/>
        </p:nvSpPr>
        <p:spPr>
          <a:xfrm>
            <a:off x="3449640" y="4936977"/>
            <a:ext cx="2155500" cy="638400"/>
          </a:xfrm>
          <a:prstGeom prst="rect">
            <a:avLst/>
          </a:prstGeom>
          <a:solidFill>
            <a:schemeClr val="accent2">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Sell Product</a:t>
            </a:r>
            <a:endParaRPr/>
          </a:p>
        </p:txBody>
      </p:sp>
      <p:cxnSp>
        <p:nvCxnSpPr>
          <p:cNvPr id="10" name="Google Shape;202;p33"/>
          <p:cNvCxnSpPr>
            <a:stCxn id="5" idx="3"/>
            <a:endCxn id="7" idx="1"/>
          </p:cNvCxnSpPr>
          <p:nvPr/>
        </p:nvCxnSpPr>
        <p:spPr>
          <a:xfrm>
            <a:off x="4018588" y="2263410"/>
            <a:ext cx="2271669" cy="0"/>
          </a:xfrm>
          <a:prstGeom prst="straightConnector1">
            <a:avLst/>
          </a:prstGeom>
          <a:noFill/>
          <a:ln w="9525" cap="flat" cmpd="sng">
            <a:solidFill>
              <a:schemeClr val="dk2"/>
            </a:solidFill>
            <a:prstDash val="solid"/>
            <a:round/>
            <a:headEnd type="none" w="med" len="med"/>
            <a:tailEnd type="none" w="med" len="med"/>
          </a:ln>
        </p:spPr>
      </p:cxnSp>
      <p:cxnSp>
        <p:nvCxnSpPr>
          <p:cNvPr id="12" name="Google Shape;204;p33"/>
          <p:cNvCxnSpPr>
            <a:stCxn id="6" idx="2"/>
            <a:endCxn id="8" idx="0"/>
          </p:cNvCxnSpPr>
          <p:nvPr/>
        </p:nvCxnSpPr>
        <p:spPr>
          <a:xfrm flipH="1">
            <a:off x="4527390" y="4067399"/>
            <a:ext cx="1363278" cy="869578"/>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205;p33"/>
          <p:cNvCxnSpPr>
            <a:stCxn id="7" idx="2"/>
            <a:endCxn id="6" idx="0"/>
          </p:cNvCxnSpPr>
          <p:nvPr/>
        </p:nvCxnSpPr>
        <p:spPr>
          <a:xfrm flipH="1">
            <a:off x="5890668" y="2582610"/>
            <a:ext cx="1477339" cy="846389"/>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04626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3" name="Round Diagonal Corner Rectangle 2"/>
          <p:cNvSpPr/>
          <p:nvPr/>
        </p:nvSpPr>
        <p:spPr>
          <a:xfrm>
            <a:off x="1863088" y="509119"/>
            <a:ext cx="3561807" cy="687977"/>
          </a:xfrm>
          <a:prstGeom prst="round2Diag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Webpage (Admin)</a:t>
            </a:r>
            <a:endParaRPr lang="en-US" sz="2400" b="1" u="sng" dirty="0">
              <a:solidFill>
                <a:schemeClr val="tx1"/>
              </a:solidFill>
            </a:endParaRPr>
          </a:p>
        </p:txBody>
      </p:sp>
      <p:sp>
        <p:nvSpPr>
          <p:cNvPr id="13" name="Google Shape;259;p42"/>
          <p:cNvSpPr/>
          <p:nvPr/>
        </p:nvSpPr>
        <p:spPr>
          <a:xfrm>
            <a:off x="1863088" y="2263410"/>
            <a:ext cx="2155500" cy="6384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Dashboard</a:t>
            </a:r>
            <a:endParaRPr/>
          </a:p>
        </p:txBody>
      </p:sp>
      <p:sp>
        <p:nvSpPr>
          <p:cNvPr id="14" name="Google Shape;260;p42"/>
          <p:cNvSpPr/>
          <p:nvPr/>
        </p:nvSpPr>
        <p:spPr>
          <a:xfrm>
            <a:off x="5424895" y="3557286"/>
            <a:ext cx="2155500" cy="6384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Manage Product</a:t>
            </a:r>
            <a:endParaRPr/>
          </a:p>
        </p:txBody>
      </p:sp>
      <p:sp>
        <p:nvSpPr>
          <p:cNvPr id="15" name="Google Shape;261;p42"/>
          <p:cNvSpPr/>
          <p:nvPr/>
        </p:nvSpPr>
        <p:spPr>
          <a:xfrm>
            <a:off x="6002601" y="2263410"/>
            <a:ext cx="2174474" cy="6384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Manage Shop</a:t>
            </a:r>
            <a:endParaRPr/>
          </a:p>
        </p:txBody>
      </p:sp>
      <p:sp>
        <p:nvSpPr>
          <p:cNvPr id="16" name="Google Shape;262;p42"/>
          <p:cNvSpPr/>
          <p:nvPr/>
        </p:nvSpPr>
        <p:spPr>
          <a:xfrm>
            <a:off x="1863088" y="5019981"/>
            <a:ext cx="2155500" cy="6384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Manage Trader</a:t>
            </a:r>
            <a:endParaRPr/>
          </a:p>
        </p:txBody>
      </p:sp>
      <p:sp>
        <p:nvSpPr>
          <p:cNvPr id="17" name="Google Shape;263;p42"/>
          <p:cNvSpPr/>
          <p:nvPr/>
        </p:nvSpPr>
        <p:spPr>
          <a:xfrm>
            <a:off x="5718491" y="5019982"/>
            <a:ext cx="2155500" cy="638400"/>
          </a:xfrm>
          <a:prstGeom prst="rect">
            <a:avLst/>
          </a:pr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Manage User</a:t>
            </a:r>
            <a:endParaRPr/>
          </a:p>
        </p:txBody>
      </p:sp>
      <p:cxnSp>
        <p:nvCxnSpPr>
          <p:cNvPr id="18" name="Google Shape;264;p42"/>
          <p:cNvCxnSpPr>
            <a:stCxn id="13" idx="3"/>
            <a:endCxn id="15" idx="1"/>
          </p:cNvCxnSpPr>
          <p:nvPr/>
        </p:nvCxnSpPr>
        <p:spPr>
          <a:xfrm>
            <a:off x="4018588" y="2582610"/>
            <a:ext cx="1984013"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265;p42"/>
          <p:cNvCxnSpPr>
            <a:stCxn id="13" idx="2"/>
            <a:endCxn id="17" idx="1"/>
          </p:cNvCxnSpPr>
          <p:nvPr/>
        </p:nvCxnSpPr>
        <p:spPr>
          <a:xfrm>
            <a:off x="2940838" y="2901810"/>
            <a:ext cx="2777653" cy="2437372"/>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66;p42"/>
          <p:cNvCxnSpPr>
            <a:stCxn id="15" idx="2"/>
            <a:endCxn id="14" idx="0"/>
          </p:cNvCxnSpPr>
          <p:nvPr/>
        </p:nvCxnSpPr>
        <p:spPr>
          <a:xfrm flipH="1">
            <a:off x="6502645" y="2901810"/>
            <a:ext cx="587193" cy="655476"/>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67;p42"/>
          <p:cNvCxnSpPr>
            <a:stCxn id="13" idx="2"/>
            <a:endCxn id="16" idx="0"/>
          </p:cNvCxnSpPr>
          <p:nvPr/>
        </p:nvCxnSpPr>
        <p:spPr>
          <a:xfrm>
            <a:off x="2940838" y="2901810"/>
            <a:ext cx="0" cy="2118171"/>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690849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2" name="TextBox 1"/>
          <p:cNvSpPr txBox="1"/>
          <p:nvPr/>
        </p:nvSpPr>
        <p:spPr>
          <a:xfrm>
            <a:off x="3065417" y="2734492"/>
            <a:ext cx="6305005" cy="830997"/>
          </a:xfrm>
          <a:prstGeom prst="rect">
            <a:avLst/>
          </a:prstGeom>
          <a:noFill/>
        </p:spPr>
        <p:txBody>
          <a:bodyPr wrap="square" rtlCol="0">
            <a:spAutoFit/>
          </a:bodyPr>
          <a:lstStyle/>
          <a:p>
            <a:pPr algn="ctr"/>
            <a:r>
              <a:rPr lang="en-US" sz="4800" b="1" u="sng" dirty="0"/>
              <a:t>Website </a:t>
            </a:r>
            <a:r>
              <a:rPr lang="en-US" sz="4800" b="1" u="sng" dirty="0" smtClean="0"/>
              <a:t>Demonstration</a:t>
            </a:r>
            <a:endParaRPr lang="en-US" sz="4800" b="1" u="sng" dirty="0"/>
          </a:p>
        </p:txBody>
      </p:sp>
    </p:spTree>
    <p:extLst>
      <p:ext uri="{BB962C8B-B14F-4D97-AF65-F5344CB8AC3E}">
        <p14:creationId xmlns:p14="http://schemas.microsoft.com/office/powerpoint/2010/main" val="34335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1157693" y="581749"/>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solidFill>
                  <a:schemeClr val="tx1"/>
                </a:solidFill>
              </a:rPr>
              <a:t>Overview</a:t>
            </a:r>
            <a:endParaRPr lang="en-US" sz="2800" b="1" u="sng" dirty="0">
              <a:solidFill>
                <a:schemeClr val="tx1"/>
              </a:solidFill>
            </a:endParaRPr>
          </a:p>
        </p:txBody>
      </p:sp>
      <p:sp>
        <p:nvSpPr>
          <p:cNvPr id="10" name="Rectangle 9"/>
          <p:cNvSpPr/>
          <p:nvPr/>
        </p:nvSpPr>
        <p:spPr>
          <a:xfrm>
            <a:off x="1445622" y="1604642"/>
            <a:ext cx="8273143" cy="3046988"/>
          </a:xfrm>
          <a:prstGeom prst="rect">
            <a:avLst/>
          </a:prstGeom>
        </p:spPr>
        <p:txBody>
          <a:bodyPr wrap="square">
            <a:spAutoFit/>
          </a:bodyPr>
          <a:lstStyle/>
          <a:p>
            <a:pPr lvl="0">
              <a:spcAft>
                <a:spcPts val="1600"/>
              </a:spcAft>
            </a:pPr>
            <a:r>
              <a:rPr lang="en-US" sz="2400" dirty="0" err="1">
                <a:ea typeface="Calibri"/>
                <a:cs typeface="Calibri"/>
                <a:sym typeface="Calibri"/>
              </a:rPr>
              <a:t>CleckHuddersfax</a:t>
            </a:r>
            <a:r>
              <a:rPr lang="en-US" sz="2400" dirty="0">
                <a:ea typeface="Calibri"/>
                <a:cs typeface="Calibri"/>
                <a:sym typeface="Calibri"/>
              </a:rPr>
              <a:t> Online Mart is an internet business site which will be made so as to settle the present market emergency for the nearby retailers at </a:t>
            </a:r>
            <a:r>
              <a:rPr lang="en-US" sz="2400" dirty="0" err="1">
                <a:ea typeface="Calibri"/>
                <a:cs typeface="Calibri"/>
                <a:sym typeface="Calibri"/>
              </a:rPr>
              <a:t>Cleckhuddersfax</a:t>
            </a:r>
            <a:r>
              <a:rPr lang="en-US" sz="2400" dirty="0">
                <a:ea typeface="Calibri"/>
                <a:cs typeface="Calibri"/>
                <a:sym typeface="Calibri"/>
              </a:rPr>
              <a:t>. With the online market blossoming all around the world, </a:t>
            </a:r>
            <a:r>
              <a:rPr lang="en-US" sz="2400" dirty="0" err="1">
                <a:ea typeface="Calibri"/>
                <a:cs typeface="Calibri"/>
                <a:sym typeface="Calibri"/>
              </a:rPr>
              <a:t>Cleckhuddersfax</a:t>
            </a:r>
            <a:r>
              <a:rPr lang="en-US" sz="2400" dirty="0">
                <a:ea typeface="Calibri"/>
                <a:cs typeface="Calibri"/>
                <a:sym typeface="Calibri"/>
              </a:rPr>
              <a:t> is no more interesting to its impact on the neighborhood advertise and physical outlets. Chfonlinemart.com will be the response to handle the present issue and furnish the nearby retailers with an online stage for the retailing of their merchandise.</a:t>
            </a:r>
            <a:endParaRPr lang="en-US" sz="2400" dirty="0">
              <a:ea typeface="Calibri"/>
              <a:cs typeface="Calibri"/>
              <a:sym typeface="Calibri"/>
            </a:endParaRPr>
          </a:p>
        </p:txBody>
      </p:sp>
    </p:spTree>
    <p:extLst>
      <p:ext uri="{BB962C8B-B14F-4D97-AF65-F5344CB8AC3E}">
        <p14:creationId xmlns:p14="http://schemas.microsoft.com/office/powerpoint/2010/main" val="169578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78722" y="280308"/>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Project Charter</a:t>
            </a:r>
            <a:endParaRPr lang="en-US" sz="2400" b="1" u="sng" dirty="0">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66" y="898070"/>
            <a:ext cx="8456023" cy="5607233"/>
          </a:xfrm>
          <a:prstGeom prst="rect">
            <a:avLst/>
          </a:prstGeom>
        </p:spPr>
      </p:pic>
    </p:spTree>
    <p:extLst>
      <p:ext uri="{BB962C8B-B14F-4D97-AF65-F5344CB8AC3E}">
        <p14:creationId xmlns:p14="http://schemas.microsoft.com/office/powerpoint/2010/main" val="1426756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78722" y="280308"/>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Project Charter</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840241"/>
            <a:ext cx="7863840" cy="5898968"/>
          </a:xfrm>
          <a:prstGeom prst="rect">
            <a:avLst/>
          </a:prstGeom>
        </p:spPr>
      </p:pic>
    </p:spTree>
    <p:extLst>
      <p:ext uri="{BB962C8B-B14F-4D97-AF65-F5344CB8AC3E}">
        <p14:creationId xmlns:p14="http://schemas.microsoft.com/office/powerpoint/2010/main" val="83971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78722" y="280308"/>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Project Charter</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972" y="917666"/>
            <a:ext cx="8103599" cy="5726974"/>
          </a:xfrm>
          <a:prstGeom prst="rect">
            <a:avLst/>
          </a:prstGeom>
        </p:spPr>
      </p:pic>
    </p:spTree>
    <p:extLst>
      <p:ext uri="{BB962C8B-B14F-4D97-AF65-F5344CB8AC3E}">
        <p14:creationId xmlns:p14="http://schemas.microsoft.com/office/powerpoint/2010/main" val="667330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78722" y="280308"/>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Project Charter</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753" y="922565"/>
            <a:ext cx="7220494" cy="5669824"/>
          </a:xfrm>
          <a:prstGeom prst="rect">
            <a:avLst/>
          </a:prstGeom>
        </p:spPr>
      </p:pic>
    </p:spTree>
    <p:extLst>
      <p:ext uri="{BB962C8B-B14F-4D97-AF65-F5344CB8AC3E}">
        <p14:creationId xmlns:p14="http://schemas.microsoft.com/office/powerpoint/2010/main" val="417507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Round Diagonal Corner Rectangle 4"/>
          <p:cNvSpPr/>
          <p:nvPr/>
        </p:nvSpPr>
        <p:spPr>
          <a:xfrm>
            <a:off x="678722" y="280308"/>
            <a:ext cx="2517324" cy="441143"/>
          </a:xfrm>
          <a:prstGeom prst="round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rPr>
              <a:t>Project Charter</a:t>
            </a:r>
            <a:endParaRPr lang="en-US" sz="2400"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47" y="1436914"/>
            <a:ext cx="7759337" cy="4258492"/>
          </a:xfrm>
          <a:prstGeom prst="rect">
            <a:avLst/>
          </a:prstGeom>
        </p:spPr>
      </p:pic>
    </p:spTree>
    <p:extLst>
      <p:ext uri="{BB962C8B-B14F-4D97-AF65-F5344CB8AC3E}">
        <p14:creationId xmlns:p14="http://schemas.microsoft.com/office/powerpoint/2010/main" val="3124606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489</TotalTime>
  <Words>280</Words>
  <Application>Microsoft Office PowerPoint</Application>
  <PresentationFormat>Widescreen</PresentationFormat>
  <Paragraphs>77</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37</cp:revision>
  <dcterms:created xsi:type="dcterms:W3CDTF">2020-06-14T07:34:20Z</dcterms:created>
  <dcterms:modified xsi:type="dcterms:W3CDTF">2020-06-15T17:32:18Z</dcterms:modified>
</cp:coreProperties>
</file>